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2" r:id="rId5"/>
    <p:sldId id="263" r:id="rId6"/>
    <p:sldId id="264" r:id="rId7"/>
    <p:sldId id="259" r:id="rId8"/>
    <p:sldId id="260" r:id="rId9"/>
    <p:sldId id="261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397948"/>
    <a:srgbClr val="397953"/>
    <a:srgbClr val="248E54"/>
    <a:srgbClr val="E5A8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0" autoAdjust="0"/>
    <p:restoredTop sz="94660"/>
  </p:normalViewPr>
  <p:slideViewPr>
    <p:cSldViewPr snapToGrid="0">
      <p:cViewPr>
        <p:scale>
          <a:sx n="66" d="100"/>
          <a:sy n="66" d="100"/>
        </p:scale>
        <p:origin x="-480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C4E3F-C356-430E-B0C4-B895BD68FB36}" type="datetimeFigureOut">
              <a:rPr kumimoji="1" lang="ja-JP" altLang="en-US" smtClean="0"/>
              <a:t>2021/12/6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3368F-9F37-463C-89A9-3FC755F535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2910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6ECE-06FF-4B94-8760-56107686D9BA}" type="datetime1">
              <a:rPr kumimoji="1" lang="ja-JP" altLang="en-US" smtClean="0"/>
              <a:t>2021/12/6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3E84-B2A4-4E6E-ADA1-2AD473DD78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2894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C5056-7881-4CF7-B2D8-4ABA1E235AAB}" type="datetime1">
              <a:rPr kumimoji="1" lang="ja-JP" altLang="en-US" smtClean="0"/>
              <a:t>2021/12/6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3E84-B2A4-4E6E-ADA1-2AD473DD78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2080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D0B0-C9E2-48EE-A6C9-50E965984037}" type="datetime1">
              <a:rPr kumimoji="1" lang="ja-JP" altLang="en-US" smtClean="0"/>
              <a:t>2021/12/6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3E84-B2A4-4E6E-ADA1-2AD473DD78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4661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2E99-D1D5-4E12-A8A2-FAC2CC6395AD}" type="datetime1">
              <a:rPr kumimoji="1" lang="ja-JP" altLang="en-US" smtClean="0"/>
              <a:t>2021/12/6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3E84-B2A4-4E6E-ADA1-2AD473DD78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8449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ED81-C3CC-4FF9-B161-F020D0A8AEFB}" type="datetime1">
              <a:rPr kumimoji="1" lang="ja-JP" altLang="en-US" smtClean="0"/>
              <a:t>2021/12/6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3E84-B2A4-4E6E-ADA1-2AD473DD78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4705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9C18-E6E4-4C92-AF2D-5959DA2F7617}" type="datetime1">
              <a:rPr kumimoji="1" lang="ja-JP" altLang="en-US" smtClean="0"/>
              <a:t>2021/12/6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3E84-B2A4-4E6E-ADA1-2AD473DD78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441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8355-CEDC-4926-9735-64BA8F0A1C5F}" type="datetime1">
              <a:rPr kumimoji="1" lang="ja-JP" altLang="en-US" smtClean="0"/>
              <a:t>2021/12/6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3E84-B2A4-4E6E-ADA1-2AD473DD78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34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58338-CA03-46AD-8A64-0E5BBEBF7F4E}" type="datetime1">
              <a:rPr kumimoji="1" lang="ja-JP" altLang="en-US" smtClean="0"/>
              <a:t>2021/12/6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3E84-B2A4-4E6E-ADA1-2AD473DD78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7036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F87E-58C3-4871-A971-B1135B801EAB}" type="datetime1">
              <a:rPr kumimoji="1" lang="ja-JP" altLang="en-US" smtClean="0"/>
              <a:t>2021/12/6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3E84-B2A4-4E6E-ADA1-2AD473DD78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3893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5ED1-EE5B-4C34-B45C-1F2D265AF286}" type="datetime1">
              <a:rPr kumimoji="1" lang="ja-JP" altLang="en-US" smtClean="0"/>
              <a:t>2021/12/6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3E84-B2A4-4E6E-ADA1-2AD473DD78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0270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9E7A9-E736-4A66-8D3C-E8B75A5B6772}" type="datetime1">
              <a:rPr kumimoji="1" lang="ja-JP" altLang="en-US" smtClean="0"/>
              <a:t>2021/12/6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3E84-B2A4-4E6E-ADA1-2AD473DD78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2332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0E1DF-FA83-413D-A2E0-60E56BE798FD}" type="datetime1">
              <a:rPr kumimoji="1" lang="ja-JP" altLang="en-US" smtClean="0"/>
              <a:t>2021/12/6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53E84-B2A4-4E6E-ADA1-2AD473DD78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0006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image" Target="../media/image28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12" Type="http://schemas.openxmlformats.org/officeDocument/2006/relationships/image" Target="../media/image27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11" Type="http://schemas.openxmlformats.org/officeDocument/2006/relationships/image" Target="../media/image26.emf"/><Relationship Id="rId5" Type="http://schemas.openxmlformats.org/officeDocument/2006/relationships/image" Target="../media/image20.emf"/><Relationship Id="rId10" Type="http://schemas.openxmlformats.org/officeDocument/2006/relationships/image" Target="../media/image25.emf"/><Relationship Id="rId4" Type="http://schemas.openxmlformats.org/officeDocument/2006/relationships/image" Target="../media/image19.emf"/><Relationship Id="rId9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31273" y="274484"/>
            <a:ext cx="10407534" cy="656541"/>
          </a:xfrm>
        </p:spPr>
        <p:txBody>
          <a:bodyPr>
            <a:normAutofit/>
          </a:bodyPr>
          <a:lstStyle/>
          <a:p>
            <a:r>
              <a:rPr kumimoji="1" lang="ja-JP" altLang="en-US" sz="4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Ｍｙ</a:t>
            </a:r>
            <a:r>
              <a:rPr kumimoji="1" lang="ja-JP" altLang="en-US" sz="4000" dirty="0" err="1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まっぷ</a:t>
            </a:r>
            <a:r>
              <a:rPr kumimoji="1" lang="ja-JP" altLang="en-US" sz="4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ラン＋</a:t>
            </a:r>
            <a:r>
              <a:rPr kumimoji="1" lang="en-US" altLang="ja-JP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(</a:t>
            </a:r>
            <a:r>
              <a:rPr kumimoji="1"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プラス</a:t>
            </a:r>
            <a:r>
              <a:rPr kumimoji="1" lang="en-US" altLang="ja-JP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)</a:t>
            </a:r>
            <a:r>
              <a:rPr kumimoji="1" lang="ja-JP" altLang="en-US" sz="4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で　できること</a:t>
            </a:r>
            <a:endParaRPr kumimoji="1" lang="ja-JP" altLang="en-US" sz="4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13152" y="1479672"/>
            <a:ext cx="9825655" cy="497100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kumimoji="1" lang="ja-JP" altLang="en-US" sz="1800" dirty="0" smtClean="0"/>
              <a:t>　　　　　　　　　　　　　　　　　</a:t>
            </a:r>
            <a:r>
              <a:rPr kumimoji="1" lang="en-US" altLang="ja-JP" sz="1800" dirty="0" smtClean="0"/>
              <a:t>※</a:t>
            </a:r>
            <a:r>
              <a:rPr kumimoji="1" lang="ja-JP" altLang="en-US" sz="1800" dirty="0" smtClean="0"/>
              <a:t>概ねちらし中面右上図の説明で、便宜上番号は異なります。</a:t>
            </a:r>
            <a:endParaRPr kumimoji="1" lang="en-US" altLang="ja-JP" sz="1800" dirty="0" smtClean="0"/>
          </a:p>
          <a:p>
            <a:pPr algn="l"/>
            <a:r>
              <a:rPr kumimoji="1" lang="ja-JP" altLang="en-US" dirty="0" smtClean="0"/>
              <a:t>■Ａ　個人の避難計画　作成　</a:t>
            </a:r>
            <a:endParaRPr kumimoji="1" lang="en-US" altLang="ja-JP" dirty="0" smtClean="0"/>
          </a:p>
          <a:p>
            <a:pPr algn="l"/>
            <a:r>
              <a:rPr lang="ja-JP" altLang="en-US" dirty="0" smtClean="0"/>
              <a:t>　</a:t>
            </a:r>
            <a:r>
              <a:rPr lang="en-US" altLang="ja-JP" dirty="0" smtClean="0"/>
              <a:t>0</a:t>
            </a:r>
            <a:r>
              <a:rPr lang="ja-JP" altLang="en-US" dirty="0" smtClean="0"/>
              <a:t>　Ｍｙ</a:t>
            </a:r>
            <a:r>
              <a:rPr lang="ja-JP" altLang="en-US" dirty="0" err="1" smtClean="0"/>
              <a:t>まっぷ</a:t>
            </a:r>
            <a:r>
              <a:rPr lang="ja-JP" altLang="en-US" dirty="0" smtClean="0"/>
              <a:t>ラン</a:t>
            </a:r>
            <a:r>
              <a:rPr lang="en-US" altLang="ja-JP" dirty="0" smtClean="0"/>
              <a:t>+</a:t>
            </a:r>
            <a:r>
              <a:rPr lang="ja-JP" altLang="en-US" dirty="0" smtClean="0"/>
              <a:t>（プラス）のサイトにアクセス</a:t>
            </a:r>
            <a:endParaRPr lang="en-US" altLang="ja-JP" dirty="0" smtClean="0"/>
          </a:p>
          <a:p>
            <a:pPr algn="l"/>
            <a:r>
              <a:rPr lang="ja-JP" altLang="en-US" dirty="0" smtClean="0"/>
              <a:t>　</a:t>
            </a:r>
            <a:r>
              <a:rPr lang="en-US" altLang="ja-JP" dirty="0" smtClean="0"/>
              <a:t>1</a:t>
            </a:r>
            <a:r>
              <a:rPr lang="ja-JP" altLang="en-US" dirty="0" smtClean="0"/>
              <a:t>　ハザードの確認</a:t>
            </a:r>
            <a:endParaRPr lang="en-US" altLang="ja-JP" dirty="0" smtClean="0"/>
          </a:p>
          <a:p>
            <a:pPr algn="l"/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　避難経路の検討・作図・登録（シートその２）</a:t>
            </a:r>
            <a:endParaRPr kumimoji="1" lang="en-US" altLang="ja-JP" dirty="0" smtClean="0"/>
          </a:p>
          <a:p>
            <a:pPr algn="l"/>
            <a:r>
              <a:rPr lang="ja-JP" altLang="en-US" dirty="0"/>
              <a:t>　</a:t>
            </a:r>
            <a:r>
              <a:rPr lang="en-US" altLang="ja-JP" dirty="0" smtClean="0"/>
              <a:t>3</a:t>
            </a:r>
            <a:r>
              <a:rPr lang="ja-JP" altLang="en-US" dirty="0" smtClean="0"/>
              <a:t>　</a:t>
            </a:r>
            <a:r>
              <a:rPr kumimoji="1" lang="ja-JP" altLang="en-US" dirty="0" smtClean="0"/>
              <a:t>Ｍｙタイムライン　　　　　（シートその３）</a:t>
            </a:r>
            <a:endParaRPr kumimoji="1" lang="en-US" altLang="ja-JP" dirty="0" smtClean="0"/>
          </a:p>
          <a:p>
            <a:pPr algn="l"/>
            <a:r>
              <a:rPr lang="ja-JP" altLang="en-US" dirty="0"/>
              <a:t>　</a:t>
            </a:r>
            <a:r>
              <a:rPr lang="en-US" altLang="ja-JP" dirty="0" smtClean="0"/>
              <a:t>4</a:t>
            </a:r>
            <a:r>
              <a:rPr lang="ja-JP" altLang="en-US" dirty="0" smtClean="0"/>
              <a:t>　家族の連絡先等　　　　　　（シートその１）</a:t>
            </a:r>
            <a:endParaRPr kumimoji="1" lang="en-US" altLang="ja-JP" dirty="0" smtClean="0"/>
          </a:p>
          <a:p>
            <a:pPr algn="l"/>
            <a:endParaRPr lang="en-US" altLang="ja-JP" dirty="0" smtClean="0"/>
          </a:p>
          <a:p>
            <a:pPr algn="l"/>
            <a:r>
              <a:rPr lang="ja-JP" altLang="en-US" dirty="0" smtClean="0"/>
              <a:t>■Ｂ　地区の避難計画　作成支援（システムによる資料の活用等）　</a:t>
            </a:r>
            <a:endParaRPr lang="en-US" altLang="ja-JP" dirty="0" smtClean="0"/>
          </a:p>
          <a:p>
            <a:pPr algn="l"/>
            <a:r>
              <a:rPr kumimoji="1" lang="ja-JP" altLang="en-US" dirty="0"/>
              <a:t>　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　「まち歩き」結果の登録（注意箇所・写真等　　地区の避難経路等）</a:t>
            </a:r>
            <a:endParaRPr kumimoji="1" lang="en-US" altLang="ja-JP" dirty="0" smtClean="0"/>
          </a:p>
          <a:p>
            <a:pPr algn="l"/>
            <a:r>
              <a:rPr lang="ja-JP" altLang="en-US" dirty="0"/>
              <a:t>　</a:t>
            </a:r>
            <a:r>
              <a:rPr lang="en-US" altLang="ja-JP" dirty="0" smtClean="0"/>
              <a:t>2</a:t>
            </a:r>
            <a:r>
              <a:rPr lang="ja-JP" altLang="en-US" dirty="0" smtClean="0"/>
              <a:t>　経路の集約による検討</a:t>
            </a:r>
            <a:endParaRPr lang="en-US" altLang="ja-JP" dirty="0" smtClean="0"/>
          </a:p>
          <a:p>
            <a:pPr algn="l"/>
            <a:r>
              <a:rPr kumimoji="1" lang="ja-JP" altLang="en-US" dirty="0"/>
              <a:t>　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　ＷＳの進行</a:t>
            </a:r>
            <a:endParaRPr kumimoji="1" lang="en-US" altLang="ja-JP" dirty="0" smtClean="0"/>
          </a:p>
          <a:p>
            <a:pPr algn="l"/>
            <a:r>
              <a:rPr lang="ja-JP" altLang="en-US" dirty="0"/>
              <a:t>　</a:t>
            </a:r>
            <a:r>
              <a:rPr kumimoji="1" lang="en-US" altLang="ja-JP" dirty="0" smtClean="0"/>
              <a:t>4</a:t>
            </a:r>
            <a:r>
              <a:rPr kumimoji="1" lang="ja-JP" altLang="en-US" dirty="0" smtClean="0"/>
              <a:t>　地区の避難計画様式例の入手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3E84-B2A4-4E6E-ADA1-2AD473DD788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183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404" y="0"/>
            <a:ext cx="9760596" cy="6883514"/>
          </a:xfrm>
          <a:prstGeom prst="rect">
            <a:avLst/>
          </a:prstGeom>
        </p:spPr>
      </p:pic>
      <p:sp>
        <p:nvSpPr>
          <p:cNvPr id="3" name="角丸四角形 2"/>
          <p:cNvSpPr/>
          <p:nvPr/>
        </p:nvSpPr>
        <p:spPr>
          <a:xfrm>
            <a:off x="415647" y="465512"/>
            <a:ext cx="2200232" cy="465513"/>
          </a:xfrm>
          <a:prstGeom prst="roundRect">
            <a:avLst>
              <a:gd name="adj" fmla="val 2621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A4 </a:t>
            </a:r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家族の連絡先等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97671" y="1163781"/>
            <a:ext cx="2384708" cy="347787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出力物</a:t>
            </a:r>
            <a:endParaRPr kumimoji="1"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シートその１</a:t>
            </a:r>
            <a:endParaRPr kumimoji="1"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概ね</a:t>
            </a:r>
            <a:endParaRPr kumimoji="1"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避難行動要支援者の個別避難計画相当</a:t>
            </a:r>
            <a:endParaRPr kumimoji="1"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上下反転は</a:t>
            </a:r>
            <a:endParaRPr kumimoji="1"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折り畳みを想定</a:t>
            </a:r>
            <a:endParaRPr kumimoji="1"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（反転なし版もあり）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3E84-B2A4-4E6E-ADA1-2AD473DD7880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602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4" name="角丸四角形 3"/>
          <p:cNvSpPr/>
          <p:nvPr/>
        </p:nvSpPr>
        <p:spPr>
          <a:xfrm>
            <a:off x="230452" y="0"/>
            <a:ext cx="4978156" cy="465513"/>
          </a:xfrm>
          <a:prstGeom prst="roundRect">
            <a:avLst>
              <a:gd name="adj" fmla="val 2621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B1-1</a:t>
            </a:r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まち歩き結果の登録（注意箇所・写真等）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3445" y="714904"/>
            <a:ext cx="3181517" cy="353943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写真の貼り付けもできます</a:t>
            </a:r>
            <a:endParaRPr kumimoji="1"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先にこれがあればここへ</a:t>
            </a:r>
            <a:endParaRPr kumimoji="1"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個人</a:t>
            </a: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</a:t>
            </a:r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経路等が</a:t>
            </a:r>
            <a:r>
              <a:rPr kumimoji="1"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入力できます</a:t>
            </a:r>
            <a:endParaRPr kumimoji="1" lang="ja-JP" altLang="en-US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3E84-B2A4-4E6E-ADA1-2AD473DD7880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146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3" name="角丸四角形 2"/>
          <p:cNvSpPr/>
          <p:nvPr/>
        </p:nvSpPr>
        <p:spPr>
          <a:xfrm>
            <a:off x="230452" y="0"/>
            <a:ext cx="4978156" cy="465513"/>
          </a:xfrm>
          <a:prstGeom prst="roundRect">
            <a:avLst>
              <a:gd name="adj" fmla="val 2621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B1-2</a:t>
            </a:r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まち歩き結果の登録（地区の避難経路等）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3E84-B2A4-4E6E-ADA1-2AD473DD7880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991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7581417" y="846035"/>
            <a:ext cx="4456253" cy="49065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0"/>
              </a:spcAft>
            </a:pPr>
            <a:r>
              <a:rPr lang="ja-JP" sz="200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④経路の</a:t>
            </a:r>
            <a:r>
              <a:rPr lang="ja-JP" sz="2000" kern="100" dirty="0" smtClean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検討例</a:t>
            </a:r>
            <a:endParaRPr lang="en-US" altLang="ja-JP" sz="2000" kern="100" dirty="0" smtClean="0"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ja-JP" sz="2000" kern="100" dirty="0" smtClean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個人</a:t>
            </a:r>
            <a:r>
              <a:rPr lang="ja-JP" sz="200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の避難経路の重ね合わせから、避難先が</a:t>
            </a:r>
            <a:r>
              <a:rPr lang="ja-JP" sz="2000" kern="100" dirty="0" smtClean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、</a:t>
            </a:r>
            <a:endParaRPr lang="en-US" altLang="ja-JP" sz="2000" kern="100" dirty="0"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ja-JP" altLang="en-US" sz="20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ja-JP" sz="2000" kern="100" dirty="0" smtClean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現時点</a:t>
            </a:r>
            <a:r>
              <a:rPr lang="ja-JP" sz="200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の市の一時避難場所で</a:t>
            </a:r>
            <a:r>
              <a:rPr lang="ja-JP" sz="2000" kern="100" dirty="0" smtClean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ある</a:t>
            </a:r>
            <a:endParaRPr lang="en-US" altLang="ja-JP" sz="2000" kern="100" dirty="0" smtClean="0"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ja-JP" altLang="en-US" sz="2000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ja-JP" sz="2000" kern="100" dirty="0" smtClean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右下</a:t>
            </a:r>
            <a:r>
              <a:rPr lang="ja-JP" sz="2000" kern="100" dirty="0" smtClean="0">
                <a:solidFill>
                  <a:srgbClr val="00B05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★</a:t>
            </a:r>
            <a:r>
              <a:rPr lang="ja-JP" sz="2000" kern="100" dirty="0" smtClean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印</a:t>
            </a:r>
            <a:r>
              <a:rPr lang="ja-JP" sz="200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の</a:t>
            </a:r>
            <a:r>
              <a:rPr lang="ja-JP" sz="2000" kern="100" dirty="0" smtClean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駐車場</a:t>
            </a:r>
            <a:r>
              <a:rPr lang="ja-JP" altLang="en-US" sz="2000" kern="100" dirty="0" smtClean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ja-JP" sz="2000" kern="100" dirty="0" smtClean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と</a:t>
            </a:r>
            <a:r>
              <a:rPr lang="ja-JP" altLang="en-US" sz="2000" kern="100" dirty="0" smtClean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endParaRPr lang="en-US" altLang="ja-JP" sz="2000" kern="100" dirty="0" smtClean="0"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ja-JP" altLang="en-US" sz="2000" kern="100" dirty="0" smtClean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ja-JP" sz="2000" kern="100" dirty="0" smtClean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中央</a:t>
            </a:r>
            <a:r>
              <a:rPr lang="en-US" sz="2000" kern="100" dirty="0" smtClean="0">
                <a:solidFill>
                  <a:srgbClr val="00B05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★</a:t>
            </a:r>
            <a:r>
              <a:rPr lang="ja-JP" sz="2000" kern="100" dirty="0" smtClean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印</a:t>
            </a:r>
            <a:r>
              <a:rPr lang="ja-JP" sz="200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の</a:t>
            </a:r>
            <a:r>
              <a:rPr lang="ja-JP" sz="2000" kern="100" dirty="0" smtClean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寺院</a:t>
            </a:r>
            <a:r>
              <a:rPr lang="ja-JP" altLang="en-US" sz="2000" kern="100" dirty="0" smtClean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　　</a:t>
            </a:r>
            <a:r>
              <a:rPr lang="ja-JP" sz="2000" kern="100" dirty="0" smtClean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に</a:t>
            </a:r>
            <a:endParaRPr lang="en-US" altLang="ja-JP" sz="2000" kern="100" dirty="0" smtClean="0"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ja-JP" sz="2000" kern="100" dirty="0" smtClean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分かれて</a:t>
            </a:r>
            <a:r>
              <a:rPr lang="ja-JP" sz="200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いることが判明。</a:t>
            </a:r>
          </a:p>
          <a:p>
            <a:pPr marL="139700" indent="-139700" algn="l">
              <a:spcAft>
                <a:spcPts val="0"/>
              </a:spcAft>
            </a:pPr>
            <a:endParaRPr lang="en-US" altLang="ja-JP" sz="2000" kern="100" dirty="0" smtClean="0"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139700" indent="-139700" algn="l">
              <a:spcAft>
                <a:spcPts val="0"/>
              </a:spcAft>
            </a:pPr>
            <a:r>
              <a:rPr lang="ja-JP" sz="2000" kern="100" dirty="0" smtClean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⇒</a:t>
            </a:r>
            <a:r>
              <a:rPr lang="ja-JP" sz="200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右下へ至る経路</a:t>
            </a:r>
            <a:r>
              <a:rPr lang="ja-JP" sz="2000" kern="100" dirty="0" smtClean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の</a:t>
            </a:r>
            <a:endParaRPr lang="en-US" altLang="ja-JP" sz="2000" kern="100" dirty="0" smtClean="0"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139700" indent="-139700" algn="l">
              <a:spcAft>
                <a:spcPts val="0"/>
              </a:spcAft>
            </a:pPr>
            <a:r>
              <a:rPr lang="ja-JP" altLang="en-US" sz="20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ja-JP" altLang="en-US" sz="2000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ja-JP" sz="2000" kern="100" dirty="0" smtClean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浸水</a:t>
            </a:r>
            <a:r>
              <a:rPr lang="ja-JP" sz="200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の</a:t>
            </a:r>
            <a:r>
              <a:rPr lang="ja-JP" sz="2000" kern="100" dirty="0" smtClean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おそれ</a:t>
            </a:r>
            <a:endParaRPr lang="en-US" altLang="ja-JP" sz="2000" kern="100" dirty="0" smtClean="0"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139700" indent="-139700" algn="l">
              <a:spcAft>
                <a:spcPts val="0"/>
              </a:spcAft>
            </a:pPr>
            <a:r>
              <a:rPr lang="ja-JP" altLang="en-US" sz="20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ja-JP" altLang="en-US" sz="2000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ja-JP" sz="2000" kern="100" dirty="0" smtClean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地区</a:t>
            </a:r>
            <a:r>
              <a:rPr lang="ja-JP" sz="200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からの距離等から</a:t>
            </a:r>
            <a:r>
              <a:rPr lang="ja-JP" sz="2000" kern="100" dirty="0" smtClean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、</a:t>
            </a:r>
            <a:endParaRPr lang="en-US" altLang="ja-JP" sz="2000" kern="100" dirty="0" smtClean="0"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139700" indent="-139700" algn="l">
              <a:spcAft>
                <a:spcPts val="0"/>
              </a:spcAft>
            </a:pPr>
            <a:r>
              <a:rPr lang="ja-JP" altLang="en-US" sz="20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ja-JP" sz="2000" kern="100" dirty="0" smtClean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中央</a:t>
            </a:r>
            <a:r>
              <a:rPr lang="ja-JP" sz="200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の寺院に統一することを決定。</a:t>
            </a:r>
          </a:p>
          <a:p>
            <a:pPr marL="139700" indent="-139700" algn="l">
              <a:spcAft>
                <a:spcPts val="0"/>
              </a:spcAft>
            </a:pPr>
            <a:endParaRPr lang="en-US" altLang="ja-JP" sz="2000" kern="100" dirty="0" smtClean="0"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139700" indent="-139700" algn="l">
              <a:spcAft>
                <a:spcPts val="0"/>
              </a:spcAft>
            </a:pPr>
            <a:r>
              <a:rPr lang="ja-JP" sz="2000" kern="100" dirty="0" smtClean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⇒</a:t>
            </a:r>
            <a:r>
              <a:rPr lang="ja-JP" sz="200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変更後に応じた安否確認訓練を実施。</a:t>
            </a:r>
          </a:p>
          <a:p>
            <a:pPr algn="l">
              <a:spcAft>
                <a:spcPts val="0"/>
              </a:spcAft>
            </a:pPr>
            <a:r>
              <a:rPr lang="en-US" sz="200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2000" kern="100" dirty="0"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en-US" sz="110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05" y="846036"/>
            <a:ext cx="7240522" cy="490658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35665" y="1006997"/>
            <a:ext cx="269690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/>
              <a:t>○○地区まち歩き＋検討図</a:t>
            </a:r>
            <a:endParaRPr kumimoji="1" lang="ja-JP" altLang="en-US" sz="1600" b="1" dirty="0"/>
          </a:p>
        </p:txBody>
      </p:sp>
      <p:sp>
        <p:nvSpPr>
          <p:cNvPr id="8" name="角丸四角形 7"/>
          <p:cNvSpPr/>
          <p:nvPr/>
        </p:nvSpPr>
        <p:spPr>
          <a:xfrm>
            <a:off x="583999" y="300042"/>
            <a:ext cx="3015727" cy="465513"/>
          </a:xfrm>
          <a:prstGeom prst="roundRect">
            <a:avLst>
              <a:gd name="adj" fmla="val 2621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B2</a:t>
            </a:r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経路の集約による検討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3E84-B2A4-4E6E-ADA1-2AD473DD7880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284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09601" y="948722"/>
            <a:ext cx="1068704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地区の避難計画作成の話し合い（ワークショップ）の手順の情報が得られます。</a:t>
            </a:r>
            <a:endParaRPr kumimoji="1" lang="en-US" altLang="ja-JP" sz="24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dirty="0" smtClean="0"/>
          </a:p>
          <a:p>
            <a:r>
              <a:rPr lang="ja-JP" altLang="en-US" dirty="0" smtClean="0"/>
              <a:t>市町職員を含む支援者向けの情報として、その他には</a:t>
            </a:r>
            <a:endParaRPr lang="en-US" altLang="ja-JP" dirty="0" smtClean="0"/>
          </a:p>
          <a:p>
            <a:r>
              <a:rPr lang="ja-JP" altLang="en-US" dirty="0" smtClean="0"/>
              <a:t>以下のような、計画作成の手順（複数）や知識を得る部分の情報が得られます。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09601" y="3251199"/>
            <a:ext cx="3178628" cy="436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83" y="2758362"/>
            <a:ext cx="3014918" cy="3911229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64644" y="2308228"/>
            <a:ext cx="11698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計画の作成手順類型　　　　　　ハザードマップの読み方の解説　　　　　　課題に応じた</a:t>
            </a:r>
            <a:r>
              <a:rPr lang="en-US" altLang="ja-JP" sz="1600" dirty="0" smtClean="0"/>
              <a:t>3</a:t>
            </a:r>
            <a:r>
              <a:rPr lang="ja-JP" altLang="en-US" sz="1600" dirty="0" smtClean="0"/>
              <a:t>類型のワークショップの解説　</a:t>
            </a:r>
            <a:endParaRPr kumimoji="1" lang="ja-JP" altLang="en-US" sz="16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254" y="2666170"/>
            <a:ext cx="2793048" cy="3908019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2021" y="2666170"/>
            <a:ext cx="2871530" cy="390801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6670" y="2780470"/>
            <a:ext cx="2536730" cy="3675791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583999" y="300042"/>
            <a:ext cx="2654502" cy="465513"/>
          </a:xfrm>
          <a:prstGeom prst="roundRect">
            <a:avLst>
              <a:gd name="adj" fmla="val 2621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B3</a:t>
            </a:r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話し合いの進行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3E84-B2A4-4E6E-ADA1-2AD473DD7880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806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583998" y="300042"/>
            <a:ext cx="3911801" cy="465513"/>
          </a:xfrm>
          <a:prstGeom prst="roundRect">
            <a:avLst>
              <a:gd name="adj" fmla="val 2621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B4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地区の避難計画の</a:t>
            </a:r>
            <a:r>
              <a:rPr lang="ja-JP" altLang="en-US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様式例の入手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99" y="1295681"/>
            <a:ext cx="3435551" cy="242609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4" name="テキスト ボックス 3"/>
          <p:cNvSpPr txBox="1"/>
          <p:nvPr/>
        </p:nvSpPr>
        <p:spPr>
          <a:xfrm>
            <a:off x="169394" y="904133"/>
            <a:ext cx="11698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Ｍｙ</a:t>
            </a:r>
            <a:r>
              <a:rPr lang="ja-JP" altLang="en-US" sz="1600" dirty="0" err="1" smtClean="0"/>
              <a:t>まっぷ</a:t>
            </a:r>
            <a:r>
              <a:rPr lang="ja-JP" altLang="en-US" sz="1600" dirty="0" smtClean="0"/>
              <a:t>ラン様式</a:t>
            </a:r>
            <a:r>
              <a:rPr lang="en-US" altLang="ja-JP" sz="1600" dirty="0" smtClean="0"/>
              <a:t>11</a:t>
            </a:r>
            <a:r>
              <a:rPr lang="ja-JP" altLang="en-US" sz="1600" dirty="0" smtClean="0"/>
              <a:t>ベース</a:t>
            </a:r>
            <a:r>
              <a:rPr lang="en-US" altLang="ja-JP" sz="1600" dirty="0" smtClean="0"/>
              <a:t>(2</a:t>
            </a:r>
            <a:r>
              <a:rPr lang="ja-JP" altLang="en-US" sz="1600" dirty="0" smtClean="0"/>
              <a:t>頁</a:t>
            </a:r>
            <a:r>
              <a:rPr lang="en-US" altLang="ja-JP" sz="1600" dirty="0" smtClean="0"/>
              <a:t>)</a:t>
            </a:r>
            <a:r>
              <a:rPr lang="ja-JP" altLang="en-US" sz="1600" dirty="0" smtClean="0"/>
              <a:t>　　</a:t>
            </a:r>
            <a:r>
              <a:rPr lang="en-US" altLang="ja-JP" sz="1600" dirty="0" smtClean="0"/>
              <a:t>4</a:t>
            </a:r>
            <a:r>
              <a:rPr lang="ja-JP" altLang="en-US" sz="1600" dirty="0" smtClean="0"/>
              <a:t>段階のタイミング</a:t>
            </a:r>
            <a:r>
              <a:rPr lang="en-US" altLang="ja-JP" sz="1600" dirty="0" smtClean="0"/>
              <a:t>(5</a:t>
            </a:r>
            <a:r>
              <a:rPr lang="ja-JP" altLang="en-US" sz="1600" dirty="0" smtClean="0"/>
              <a:t>頁</a:t>
            </a:r>
            <a:r>
              <a:rPr lang="en-US" altLang="ja-JP" sz="1600" dirty="0" smtClean="0"/>
              <a:t>+</a:t>
            </a:r>
            <a:r>
              <a:rPr lang="ja-JP" altLang="en-US" sz="1600" dirty="0" smtClean="0"/>
              <a:t>概要</a:t>
            </a:r>
            <a:r>
              <a:rPr lang="en-US" altLang="ja-JP" sz="1600" dirty="0" smtClean="0"/>
              <a:t>1</a:t>
            </a:r>
            <a:r>
              <a:rPr lang="ja-JP" altLang="en-US" sz="1600" dirty="0" smtClean="0"/>
              <a:t>頁</a:t>
            </a:r>
            <a:r>
              <a:rPr lang="en-US" altLang="ja-JP" sz="1600" dirty="0" smtClean="0"/>
              <a:t>)</a:t>
            </a:r>
            <a:r>
              <a:rPr lang="ja-JP" altLang="en-US" sz="1600" dirty="0" smtClean="0"/>
              <a:t>　　　　松阪市大石地区ベース</a:t>
            </a:r>
            <a:r>
              <a:rPr lang="en-US" altLang="ja-JP" sz="1600" dirty="0" smtClean="0"/>
              <a:t>(10</a:t>
            </a:r>
            <a:r>
              <a:rPr lang="ja-JP" altLang="en-US" sz="1600" dirty="0" smtClean="0"/>
              <a:t>数頁）　</a:t>
            </a:r>
            <a:endParaRPr kumimoji="1" lang="ja-JP" altLang="en-US" sz="16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44" y="3907063"/>
            <a:ext cx="3564405" cy="236960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927" y="1276631"/>
            <a:ext cx="2380073" cy="172069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6927" y="3099271"/>
            <a:ext cx="2380073" cy="180344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6928" y="5004661"/>
            <a:ext cx="2393110" cy="177713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47888" y="1200430"/>
            <a:ext cx="1867058" cy="268150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9010" y="1304846"/>
            <a:ext cx="1849441" cy="27099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24540" y="1838502"/>
            <a:ext cx="1776914" cy="27008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10289" y="2354061"/>
            <a:ext cx="1776914" cy="268265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42222" y="2877234"/>
            <a:ext cx="1813177" cy="26917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42965" y="3446914"/>
            <a:ext cx="1813177" cy="264628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21744" y="4020044"/>
            <a:ext cx="1849441" cy="271903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6" name="スライド番号プレースホルダー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3E84-B2A4-4E6E-ADA1-2AD473DD7880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339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738527" y="6493460"/>
            <a:ext cx="72508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/>
              <a:t>内閣府（防災担当）</a:t>
            </a:r>
            <a:r>
              <a:rPr kumimoji="1" lang="en-US" altLang="ja-JP" sz="1000" dirty="0" smtClean="0"/>
              <a:t>R3.5</a:t>
            </a:r>
            <a:r>
              <a:rPr kumimoji="1" lang="ja-JP" altLang="en-US" sz="1000" dirty="0" smtClean="0"/>
              <a:t>改定「避難行動要支援者の避難行動支援に関する取組指針」</a:t>
            </a:r>
            <a:r>
              <a:rPr kumimoji="1" lang="en-US" altLang="ja-JP" sz="1000" dirty="0" smtClean="0"/>
              <a:t>p119</a:t>
            </a:r>
            <a:r>
              <a:rPr kumimoji="1" lang="ja-JP" altLang="en-US" sz="1000" dirty="0" smtClean="0"/>
              <a:t>第</a:t>
            </a:r>
            <a:r>
              <a:rPr kumimoji="1" lang="en-US" altLang="ja-JP" sz="1000" dirty="0" smtClean="0"/>
              <a:t>5</a:t>
            </a:r>
            <a:r>
              <a:rPr kumimoji="1" lang="ja-JP" altLang="en-US" sz="1000" dirty="0" smtClean="0"/>
              <a:t>地区防災計画との連携　参照</a:t>
            </a:r>
            <a:endParaRPr kumimoji="1" lang="ja-JP" altLang="en-US" sz="1000" dirty="0"/>
          </a:p>
        </p:txBody>
      </p:sp>
      <p:sp>
        <p:nvSpPr>
          <p:cNvPr id="3" name="楕円 2"/>
          <p:cNvSpPr/>
          <p:nvPr/>
        </p:nvSpPr>
        <p:spPr>
          <a:xfrm>
            <a:off x="-1574726" y="602855"/>
            <a:ext cx="4883767" cy="4987629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kumimoji="1" lang="en-US" altLang="ja-JP" dirty="0" smtClean="0"/>
          </a:p>
          <a:p>
            <a:pPr algn="r"/>
            <a:endParaRPr lang="en-US" altLang="ja-JP" dirty="0"/>
          </a:p>
          <a:p>
            <a:pPr algn="r"/>
            <a:endParaRPr kumimoji="1" lang="en-US" altLang="ja-JP" dirty="0" smtClean="0"/>
          </a:p>
          <a:p>
            <a:pPr algn="r"/>
            <a:endParaRPr lang="en-US" altLang="ja-JP" dirty="0"/>
          </a:p>
          <a:p>
            <a:pPr algn="r"/>
            <a:endParaRPr kumimoji="1" lang="en-US" altLang="ja-JP" dirty="0" smtClean="0"/>
          </a:p>
          <a:p>
            <a:pPr algn="r"/>
            <a:endParaRPr lang="en-US" altLang="ja-JP" dirty="0"/>
          </a:p>
          <a:p>
            <a:pPr algn="r"/>
            <a:r>
              <a:rPr kumimoji="1" lang="ja-JP" altLang="en-US" dirty="0" smtClean="0"/>
              <a:t>避難行動要支援者の</a:t>
            </a:r>
            <a:endParaRPr kumimoji="1" lang="en-US" altLang="ja-JP" dirty="0" smtClean="0"/>
          </a:p>
          <a:p>
            <a:pPr algn="r"/>
            <a:r>
              <a:rPr kumimoji="1" lang="ja-JP" altLang="en-US" sz="3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個別避難</a:t>
            </a:r>
            <a:endParaRPr kumimoji="1" lang="en-US" altLang="ja-JP" sz="32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r"/>
            <a:r>
              <a:rPr kumimoji="1" lang="ja-JP" altLang="en-US" sz="3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計画作成</a:t>
            </a:r>
            <a:endParaRPr kumimoji="1" lang="ja-JP" altLang="en-US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" name="平行四辺形 3"/>
          <p:cNvSpPr/>
          <p:nvPr/>
        </p:nvSpPr>
        <p:spPr>
          <a:xfrm>
            <a:off x="1154468" y="5325033"/>
            <a:ext cx="6626245" cy="1021976"/>
          </a:xfrm>
          <a:prstGeom prst="parallelogram">
            <a:avLst>
              <a:gd name="adj" fmla="val 116865"/>
            </a:avLst>
          </a:prstGeom>
          <a:solidFill>
            <a:srgbClr val="ED7D31">
              <a:alpha val="74902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意識</a:t>
            </a:r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醸成</a:t>
            </a:r>
            <a:endParaRPr kumimoji="1" lang="ja-JP" altLang="en-US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6" name="平行四辺形 5"/>
          <p:cNvSpPr/>
          <p:nvPr/>
        </p:nvSpPr>
        <p:spPr>
          <a:xfrm>
            <a:off x="2501664" y="4120015"/>
            <a:ext cx="6495666" cy="1021976"/>
          </a:xfrm>
          <a:prstGeom prst="parallelogram">
            <a:avLst>
              <a:gd name="adj" fmla="val 113157"/>
            </a:avLst>
          </a:prstGeom>
          <a:solidFill>
            <a:srgbClr val="ED7D31">
              <a:alpha val="74902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方向づけ</a:t>
            </a:r>
            <a:endParaRPr kumimoji="1" lang="ja-JP" altLang="en-US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7" name="平行四辺形 6"/>
          <p:cNvSpPr/>
          <p:nvPr/>
        </p:nvSpPr>
        <p:spPr>
          <a:xfrm>
            <a:off x="3773342" y="2921359"/>
            <a:ext cx="6534439" cy="1021976"/>
          </a:xfrm>
          <a:prstGeom prst="parallelogram">
            <a:avLst>
              <a:gd name="adj" fmla="val 109043"/>
            </a:avLst>
          </a:prstGeom>
          <a:solidFill>
            <a:srgbClr val="ED7D31">
              <a:alpha val="74902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作業効率化</a:t>
            </a:r>
            <a:endParaRPr kumimoji="1" lang="ja-JP" altLang="en-US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22161" y="5542423"/>
            <a:ext cx="1748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地域ぐるみの避難</a:t>
            </a:r>
            <a:r>
              <a:rPr lang="ja-JP" altLang="en-US" b="1" dirty="0" smtClean="0"/>
              <a:t>支援</a:t>
            </a:r>
            <a:endParaRPr kumimoji="1" lang="ja-JP" altLang="en-US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58194" y="4350426"/>
            <a:ext cx="3839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健康加齢者を含む住民だけでなく</a:t>
            </a:r>
            <a:endParaRPr lang="en-US" altLang="ja-JP" b="1" dirty="0" smtClean="0"/>
          </a:p>
          <a:p>
            <a:r>
              <a:rPr kumimoji="1" lang="ja-JP" altLang="en-US" b="1" dirty="0" smtClean="0"/>
              <a:t>要支援者への対応の共通ルールも</a:t>
            </a:r>
            <a:endParaRPr kumimoji="1" lang="ja-JP" altLang="en-US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933574" y="3202575"/>
            <a:ext cx="30928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/>
              <a:t>ハザード</a:t>
            </a:r>
            <a:r>
              <a:rPr lang="en-US" altLang="ja-JP" sz="1600" b="1" dirty="0" smtClean="0"/>
              <a:t>(</a:t>
            </a:r>
            <a:r>
              <a:rPr lang="ja-JP" altLang="en-US" sz="1600" b="1" dirty="0" smtClean="0"/>
              <a:t>や地区防災</a:t>
            </a:r>
            <a:r>
              <a:rPr lang="en-US" altLang="ja-JP" sz="1600" b="1" dirty="0" smtClean="0"/>
              <a:t>)</a:t>
            </a:r>
            <a:r>
              <a:rPr lang="ja-JP" altLang="en-US" sz="1600" b="1" dirty="0" smtClean="0"/>
              <a:t>マップの</a:t>
            </a:r>
            <a:endParaRPr lang="en-US" altLang="ja-JP" sz="1600" b="1" dirty="0" smtClean="0"/>
          </a:p>
          <a:p>
            <a:r>
              <a:rPr lang="ja-JP" altLang="en-US" b="1" dirty="0" smtClean="0"/>
              <a:t>確認</a:t>
            </a:r>
            <a:r>
              <a:rPr lang="en-US" altLang="ja-JP" b="1" dirty="0" smtClean="0"/>
              <a:t>~</a:t>
            </a:r>
            <a:r>
              <a:rPr lang="ja-JP" altLang="en-US" b="1" dirty="0" smtClean="0"/>
              <a:t>経路の作成～出力</a:t>
            </a:r>
            <a:endParaRPr kumimoji="1" lang="ja-JP" altLang="en-US" b="1" dirty="0"/>
          </a:p>
        </p:txBody>
      </p:sp>
      <p:sp>
        <p:nvSpPr>
          <p:cNvPr id="11" name="二等辺三角形 10"/>
          <p:cNvSpPr/>
          <p:nvPr/>
        </p:nvSpPr>
        <p:spPr>
          <a:xfrm rot="2680756">
            <a:off x="1576148" y="801856"/>
            <a:ext cx="1762776" cy="900953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二等辺三角形 11"/>
          <p:cNvSpPr/>
          <p:nvPr/>
        </p:nvSpPr>
        <p:spPr>
          <a:xfrm rot="16200000">
            <a:off x="8470896" y="4169083"/>
            <a:ext cx="1762776" cy="900953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848186" y="607708"/>
            <a:ext cx="1610503" cy="923330"/>
          </a:xfrm>
          <a:prstGeom prst="rect">
            <a:avLst/>
          </a:prstGeom>
          <a:solidFill>
            <a:srgbClr val="397948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個別避難計画</a:t>
            </a:r>
            <a:endParaRPr kumimoji="1" lang="en-US" altLang="ja-JP" dirty="0" smtClean="0"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kumimoji="1" lang="ja-JP" altLang="en-US" dirty="0" smtClean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作成</a:t>
            </a:r>
            <a:r>
              <a:rPr lang="ja-JP" altLang="en-US" dirty="0" smtClean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の</a:t>
            </a:r>
            <a:endParaRPr lang="en-US" altLang="ja-JP" dirty="0" smtClean="0"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lang="ja-JP" altLang="en-US" dirty="0" smtClean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一層の</a:t>
            </a:r>
            <a:r>
              <a:rPr kumimoji="1" lang="ja-JP" altLang="en-US" dirty="0" smtClean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促進</a:t>
            </a:r>
            <a:endParaRPr kumimoji="1" lang="ja-JP" altLang="en-US" dirty="0"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581210" y="5583341"/>
            <a:ext cx="4256106" cy="584775"/>
          </a:xfrm>
          <a:prstGeom prst="rect">
            <a:avLst/>
          </a:prstGeom>
          <a:solidFill>
            <a:srgbClr val="397948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My</a:t>
            </a:r>
            <a:r>
              <a:rPr kumimoji="1" lang="ja-JP" altLang="en-US" dirty="0" err="1" smtClean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まっぷ</a:t>
            </a:r>
            <a:r>
              <a:rPr kumimoji="1" lang="ja-JP" altLang="en-US" dirty="0" smtClean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ラン＋</a:t>
            </a:r>
            <a:r>
              <a:rPr kumimoji="1" lang="en-US" altLang="ja-JP" dirty="0" smtClean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kumimoji="1" lang="ja-JP" altLang="en-US" dirty="0" smtClean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プラス</a:t>
            </a:r>
            <a:r>
              <a:rPr kumimoji="1" lang="en-US" altLang="ja-JP" dirty="0" smtClean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kumimoji="1" lang="ja-JP" altLang="en-US" dirty="0" smtClean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の促進</a:t>
            </a:r>
            <a:endParaRPr kumimoji="1" lang="en-US" altLang="ja-JP" dirty="0" smtClean="0">
              <a:solidFill>
                <a:schemeClr val="bg1"/>
              </a:solidFill>
              <a:ea typeface="HGS創英角ﾎﾟｯﾌﾟ体" panose="040B0A00000000000000" pitchFamily="50" charset="-128"/>
            </a:endParaRPr>
          </a:p>
          <a:p>
            <a:r>
              <a:rPr lang="ja-JP" altLang="en-US" sz="14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役割分担よりむしろ個別避難計画作成促進支援</a:t>
            </a:r>
            <a:endParaRPr kumimoji="1" lang="ja-JP" altLang="en-US" sz="140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4296" y="2194564"/>
            <a:ext cx="2042430" cy="2866722"/>
          </a:xfrm>
          <a:prstGeom prst="rect">
            <a:avLst/>
          </a:prstGeom>
        </p:spPr>
      </p:pic>
      <p:pic>
        <p:nvPicPr>
          <p:cNvPr id="20" name="図 1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743" y="1561087"/>
            <a:ext cx="4433570" cy="106934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テキスト ボックス 48"/>
          <p:cNvSpPr txBox="1"/>
          <p:nvPr/>
        </p:nvSpPr>
        <p:spPr>
          <a:xfrm rot="19653101">
            <a:off x="6507896" y="1553633"/>
            <a:ext cx="1219200" cy="914400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sz="1600" b="1" kern="100">
                <a:solidFill>
                  <a:srgbClr val="FFFFFF"/>
                </a:solidFill>
                <a:effectLst/>
                <a:latin typeface="游明朝" panose="02020400000000000000" pitchFamily="18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Ｍｙ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ja-JP" sz="1600" b="1" kern="100">
                <a:solidFill>
                  <a:srgbClr val="FFFFFF"/>
                </a:solidFill>
                <a:effectLst/>
                <a:latin typeface="游明朝" panose="02020400000000000000" pitchFamily="18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まっぷラン＋</a:t>
            </a:r>
            <a:r>
              <a:rPr lang="ja-JP" sz="1050" b="1" kern="100">
                <a:solidFill>
                  <a:srgbClr val="FFFFFF"/>
                </a:solidFill>
                <a:effectLst/>
                <a:latin typeface="游明朝" panose="02020400000000000000" pitchFamily="18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（プラス）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2" name="タイトル 1"/>
          <p:cNvSpPr txBox="1">
            <a:spLocks/>
          </p:cNvSpPr>
          <p:nvPr/>
        </p:nvSpPr>
        <p:spPr>
          <a:xfrm>
            <a:off x="3997353" y="256527"/>
            <a:ext cx="8006220" cy="8831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ja-JP" altLang="en-US" sz="2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Ｍｙ</a:t>
            </a:r>
            <a:r>
              <a:rPr lang="ja-JP" altLang="en-US" sz="2000" dirty="0" err="1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まっぷ</a:t>
            </a:r>
            <a:r>
              <a:rPr lang="ja-JP" altLang="en-US" sz="2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ラン＋</a:t>
            </a:r>
            <a:r>
              <a:rPr lang="en-US" altLang="ja-JP" sz="2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(</a:t>
            </a:r>
            <a:r>
              <a:rPr lang="ja-JP" altLang="en-US" sz="2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プラス</a:t>
            </a:r>
            <a:r>
              <a:rPr lang="en-US" altLang="ja-JP" sz="2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)</a:t>
            </a:r>
            <a:r>
              <a:rPr lang="ja-JP" altLang="en-US" sz="2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で　できること</a:t>
            </a:r>
            <a:endParaRPr lang="en-US" altLang="ja-JP" sz="20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r">
              <a:lnSpc>
                <a:spcPct val="120000"/>
              </a:lnSpc>
            </a:pP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個別避難計画作成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促進への寄与のイメージ</a:t>
            </a:r>
            <a:endParaRPr lang="ja-JP" altLang="en-US" sz="28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3E84-B2A4-4E6E-ADA1-2AD473DD7880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11870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角丸四角形 2"/>
          <p:cNvSpPr/>
          <p:nvPr/>
        </p:nvSpPr>
        <p:spPr>
          <a:xfrm>
            <a:off x="83137" y="232755"/>
            <a:ext cx="4904500" cy="465513"/>
          </a:xfrm>
          <a:prstGeom prst="roundRect">
            <a:avLst>
              <a:gd name="adj" fmla="val 2621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A0</a:t>
            </a:r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Ｍｙ</a:t>
            </a:r>
            <a:r>
              <a:rPr kumimoji="1" lang="ja-JP" altLang="en-US" dirty="0" err="1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まっぷ</a:t>
            </a:r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ラン＋（プラス）のサイトにアクセス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429106" y="3591099"/>
            <a:ext cx="1313410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Ｂ</a:t>
            </a:r>
            <a:endParaRPr kumimoji="1" lang="ja-JP" altLang="en-US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12174" y="2715468"/>
            <a:ext cx="2302626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      </a:t>
            </a:r>
            <a:r>
              <a:rPr lang="ja-JP" altLang="en-US" sz="4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Ａ</a:t>
            </a:r>
            <a:endParaRPr kumimoji="1" lang="ja-JP" altLang="en-US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3E84-B2A4-4E6E-ADA1-2AD473DD788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81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3E84-B2A4-4E6E-ADA1-2AD473DD788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969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3" name="角丸四角形 2"/>
          <p:cNvSpPr/>
          <p:nvPr/>
        </p:nvSpPr>
        <p:spPr>
          <a:xfrm>
            <a:off x="83137" y="232755"/>
            <a:ext cx="2261052" cy="465513"/>
          </a:xfrm>
          <a:prstGeom prst="roundRect">
            <a:avLst>
              <a:gd name="adj" fmla="val 2621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A1</a:t>
            </a:r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ハザードの確認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3E84-B2A4-4E6E-ADA1-2AD473DD788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788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-315868" y="2294313"/>
            <a:ext cx="432245" cy="132343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40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ja-JP" altLang="en-US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3E84-B2A4-4E6E-ADA1-2AD473DD788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091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4" name="角丸四角形 3"/>
          <p:cNvSpPr/>
          <p:nvPr/>
        </p:nvSpPr>
        <p:spPr>
          <a:xfrm>
            <a:off x="83137" y="99755"/>
            <a:ext cx="3640965" cy="465513"/>
          </a:xfrm>
          <a:prstGeom prst="roundRect">
            <a:avLst>
              <a:gd name="adj" fmla="val 2621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A2</a:t>
            </a:r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避難経路の検討・作図・登録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0318" y="714904"/>
            <a:ext cx="2433372" cy="353943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避難経路・</a:t>
            </a:r>
            <a:endParaRPr kumimoji="1"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コメントが</a:t>
            </a:r>
            <a:endParaRPr kumimoji="1"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入力できます</a:t>
            </a:r>
            <a:endParaRPr kumimoji="1"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出力物</a:t>
            </a:r>
            <a:endParaRPr kumimoji="1"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シートその２</a:t>
            </a:r>
            <a:endParaRPr kumimoji="1"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になります</a:t>
            </a:r>
            <a:endParaRPr kumimoji="1" lang="ja-JP" altLang="en-US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3E84-B2A4-4E6E-ADA1-2AD473DD788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949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4" name="角丸四角形 3"/>
          <p:cNvSpPr/>
          <p:nvPr/>
        </p:nvSpPr>
        <p:spPr>
          <a:xfrm>
            <a:off x="83134" y="16630"/>
            <a:ext cx="2294303" cy="465513"/>
          </a:xfrm>
          <a:prstGeom prst="roundRect">
            <a:avLst>
              <a:gd name="adj" fmla="val 2621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A3</a:t>
            </a:r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Ｍｙタイムライン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703913" y="66500"/>
            <a:ext cx="7105114" cy="107721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まず　「難」を「避」ける必要があるか</a:t>
            </a:r>
            <a:endParaRPr kumimoji="1"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ある場合はその方法　　を考えます</a:t>
            </a:r>
            <a:endParaRPr kumimoji="1" lang="ja-JP" altLang="en-US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52845" y="4790903"/>
            <a:ext cx="1489613" cy="32973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3E84-B2A4-4E6E-ADA1-2AD473DD7880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457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76816" y="3408219"/>
            <a:ext cx="3198144" cy="107721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問いかけに応じ</a:t>
            </a:r>
            <a:endParaRPr kumimoji="1"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入力していきます</a:t>
            </a:r>
            <a:endParaRPr kumimoji="1" lang="ja-JP" altLang="en-US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3E84-B2A4-4E6E-ADA1-2AD473DD788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549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66253" y="964275"/>
            <a:ext cx="2510444" cy="452431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出力物</a:t>
            </a:r>
            <a:endParaRPr kumimoji="1"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シートその３</a:t>
            </a:r>
            <a:endParaRPr kumimoji="1"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中ほど以下に</a:t>
            </a:r>
            <a:endParaRPr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入力内容が</a:t>
            </a:r>
            <a:endParaRPr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入ります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3E84-B2A4-4E6E-ADA1-2AD473DD7880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262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321</Words>
  <Application>Microsoft Office PowerPoint</Application>
  <PresentationFormat>ワイド画面</PresentationFormat>
  <Paragraphs>124</Paragraphs>
  <Slides>16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7" baseType="lpstr">
      <vt:lpstr>HGP創英角ｺﾞｼｯｸUB</vt:lpstr>
      <vt:lpstr>HGP創英角ﾎﾟｯﾌﾟ体</vt:lpstr>
      <vt:lpstr>HGS創英角ｺﾞｼｯｸUB</vt:lpstr>
      <vt:lpstr>HGS創英角ﾎﾟｯﾌﾟ体</vt:lpstr>
      <vt:lpstr>ＭＳ 明朝</vt:lpstr>
      <vt:lpstr>游ゴシック</vt:lpstr>
      <vt:lpstr>游ゴシック Light</vt:lpstr>
      <vt:lpstr>游明朝</vt:lpstr>
      <vt:lpstr>Arial</vt:lpstr>
      <vt:lpstr>Times New Roman</vt:lpstr>
      <vt:lpstr>Office テーマ</vt:lpstr>
      <vt:lpstr>Ｍｙまっぷラン＋(プラス)で　できること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Ｍｙまっぷラン＋(プラス)の機能</dc:title>
  <dc:creator>m001061</dc:creator>
  <cp:lastModifiedBy>m001061</cp:lastModifiedBy>
  <cp:revision>44</cp:revision>
  <cp:lastPrinted>2021-05-28T09:59:55Z</cp:lastPrinted>
  <dcterms:created xsi:type="dcterms:W3CDTF">2021-05-28T09:19:04Z</dcterms:created>
  <dcterms:modified xsi:type="dcterms:W3CDTF">2021-12-06T10:13:57Z</dcterms:modified>
</cp:coreProperties>
</file>